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68" r:id="rId18"/>
    <p:sldId id="269" r:id="rId19"/>
    <p:sldId id="270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f2eb0_a7f3de0f_X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7504" y="4186773"/>
            <a:ext cx="4248472" cy="26712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0_f2eb0_a7f3de0f_X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7504" y="4805343"/>
            <a:ext cx="3024336" cy="19015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347C-18A5-482A-AC34-385DD50779E3}" type="datetimeFigureOut">
              <a:rPr lang="ru-RU" smtClean="0"/>
              <a:pPr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 flipH="1">
            <a:off x="0" y="0"/>
            <a:ext cx="9144000" cy="6597352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3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55776" y="764704"/>
            <a:ext cx="6408712" cy="3076804"/>
            <a:chOff x="1115616" y="2132856"/>
            <a:chExt cx="7165477" cy="335506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32856"/>
              <a:ext cx="7165477" cy="11012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402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55576" y="1774637"/>
            <a:ext cx="7772400" cy="3096344"/>
          </a:xfrm>
        </p:spPr>
        <p:txBody>
          <a:bodyPr>
            <a:prstTxWarp prst="textCanUp">
              <a:avLst/>
            </a:prstTxWarp>
            <a:normAutofit fontScale="90000"/>
          </a:bodyPr>
          <a:lstStyle/>
          <a:p>
            <a:r>
              <a:rPr lang="ru-RU" dirty="0">
                <a:solidFill>
                  <a:srgbClr val="009900"/>
                </a:solidFill>
              </a:rPr>
              <a:t>Обобщающий урок </a:t>
            </a:r>
            <a:br>
              <a:rPr lang="ru-RU" dirty="0">
                <a:solidFill>
                  <a:srgbClr val="009900"/>
                </a:solidFill>
              </a:rPr>
            </a:br>
            <a:r>
              <a:rPr lang="ru-RU" dirty="0">
                <a:solidFill>
                  <a:srgbClr val="009900"/>
                </a:solidFill>
              </a:rPr>
              <a:t>по теме</a:t>
            </a:r>
            <a:br>
              <a:rPr lang="ru-RU" dirty="0">
                <a:solidFill>
                  <a:srgbClr val="009900"/>
                </a:solidFill>
              </a:rPr>
            </a:br>
            <a:r>
              <a:rPr lang="ru-RU" dirty="0">
                <a:solidFill>
                  <a:srgbClr val="009900"/>
                </a:solidFill>
              </a:rPr>
              <a:t> «Семейства растений </a:t>
            </a:r>
            <a:br>
              <a:rPr lang="ru-RU" dirty="0">
                <a:solidFill>
                  <a:srgbClr val="009900"/>
                </a:solidFill>
              </a:rPr>
            </a:br>
            <a:r>
              <a:rPr lang="ru-RU" dirty="0">
                <a:solidFill>
                  <a:srgbClr val="009900"/>
                </a:solidFill>
              </a:rPr>
              <a:t>отдела Покрытосеменные»</a:t>
            </a:r>
            <a:br>
              <a:rPr lang="ru-RU" dirty="0">
                <a:solidFill>
                  <a:srgbClr val="009900"/>
                </a:solidFill>
              </a:rPr>
            </a:b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83056"/>
            <a:ext cx="4588582" cy="786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Рисунок 6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480175" cy="5761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Рисунок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7686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4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4896544" cy="6528726"/>
          </a:xfrm>
        </p:spPr>
      </p:pic>
    </p:spTree>
    <p:extLst>
      <p:ext uri="{BB962C8B-B14F-4D97-AF65-F5344CB8AC3E}">
        <p14:creationId xmlns:p14="http://schemas.microsoft.com/office/powerpoint/2010/main" val="6745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1805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Задание </a:t>
            </a:r>
            <a:r>
              <a:rPr lang="ru-RU" dirty="0" smtClean="0">
                <a:ea typeface="Calibri"/>
                <a:cs typeface="Times New Roman"/>
              </a:rPr>
              <a:t>.5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106089"/>
              </p:ext>
            </p:extLst>
          </p:nvPr>
        </p:nvGraphicFramePr>
        <p:xfrm>
          <a:off x="428596" y="1142984"/>
          <a:ext cx="8462744" cy="3975451"/>
        </p:xfrm>
        <a:graphic>
          <a:graphicData uri="http://schemas.openxmlformats.org/drawingml/2006/table">
            <a:tbl>
              <a:tblPr firstRow="1" firstCol="1" bandRow="1"/>
              <a:tblGrid>
                <a:gridCol w="2500331"/>
                <a:gridCol w="2143140"/>
                <a:gridCol w="1928826"/>
                <a:gridCol w="1890447"/>
              </a:tblGrid>
              <a:tr h="772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Название семейства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Представитель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Строение цветка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Тип плода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крестоцветные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1, 11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бобовые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4, 10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розоцветные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7, 12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сложноцветные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3, 8, 13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паслёновые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2, 9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злаки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5, 14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лилейные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6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Угадай-ка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Это растение зовут вторым хлебом человечества. Многие учёные считают его самым древним культурным растением. Его не только употребляют в пищу, но и изготавливают шляпы, циновки и бумагу высшего </a:t>
            </a:r>
            <a:r>
              <a:rPr lang="ru-RU" altLang="ru-RU" dirty="0" smtClean="0"/>
              <a:t>качества.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9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Ответ: Рис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7" descr="iCAG023J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3228975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9" descr="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92375"/>
            <a:ext cx="3927475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3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ru-RU" altLang="ru-RU" dirty="0"/>
              <a:t>В 16 веке в ботанических садах Италии он рос  под названием «перуанский земляной орех», а за сходство с трюфелем его называли «тартуффоли». В 18 веке придворные дамы украшали свои причёски цветками этого растения. Его выращивали в цветниках и на клумбах.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9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Ответ: Картофель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IMG_1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6671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2375"/>
            <a:ext cx="30257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6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ru-RU" altLang="ru-RU" dirty="0"/>
              <a:t>«Сидит на палочке в красной рубашечке. Брюшко сыто – камешками набито» - такая загадка есть о плоде этого растения. Впрочем, строго говоря, плоды – это только находящиеся внутри маленькие орешки, а глянцевая красная мякоть – разросшееся цветоложе.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1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Ответ: Шиповник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7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120680" cy="388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11200" lvl="0" indent="-7112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ru-RU" altLang="ru-RU" sz="2400" b="1" kern="0" dirty="0" smtClean="0">
                <a:solidFill>
                  <a:srgbClr val="000000"/>
                </a:solidFill>
                <a:latin typeface="Verdana"/>
              </a:rPr>
            </a:br>
            <a:r>
              <a:rPr lang="ru-RU" altLang="ru-RU" sz="2400" b="1" kern="0" dirty="0" smtClean="0">
                <a:solidFill>
                  <a:srgbClr val="000000"/>
                </a:solidFill>
                <a:latin typeface="Verdana"/>
              </a:rPr>
              <a:t>Задание 1.</a:t>
            </a:r>
            <a:r>
              <a:rPr lang="ru-RU" altLang="ru-RU" sz="2400" b="1" kern="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altLang="ru-RU" sz="2400" b="1" kern="0" dirty="0">
                <a:solidFill>
                  <a:srgbClr val="000000"/>
                </a:solidFill>
                <a:latin typeface="Verdana"/>
              </a:rPr>
            </a:br>
            <a:r>
              <a:rPr lang="ru-RU" altLang="ru-RU" sz="2400" b="1" kern="0" dirty="0">
                <a:solidFill>
                  <a:srgbClr val="000000"/>
                </a:solidFill>
                <a:latin typeface="Verdana"/>
              </a:rPr>
              <a:t>О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Verdana"/>
              </a:rPr>
              <a:t>пределите название </a:t>
            </a:r>
            <a:r>
              <a:rPr lang="ru-RU" altLang="ru-RU" sz="2400" b="1" kern="0" dirty="0">
                <a:solidFill>
                  <a:srgbClr val="000000"/>
                </a:solidFill>
                <a:latin typeface="Verdana"/>
              </a:rPr>
              <a:t>основных систематических групп.</a:t>
            </a:r>
            <a:br>
              <a:rPr lang="ru-RU" altLang="ru-RU" sz="2400" b="1" kern="0" dirty="0">
                <a:solidFill>
                  <a:srgbClr val="000000"/>
                </a:solidFill>
                <a:latin typeface="Verdan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00224" y="1881187"/>
            <a:ext cx="5903913" cy="358775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………………….......                         растения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755139" y="2240757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00223" y="2626693"/>
            <a:ext cx="5903913" cy="360363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………………………                   покрытосеменные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31913" y="3429794"/>
            <a:ext cx="2087562" cy="287337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Однодольные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331913" y="4132578"/>
            <a:ext cx="2087562" cy="287338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Лилейные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331913" y="4728901"/>
            <a:ext cx="2087562" cy="287338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Ландыш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331913" y="5446712"/>
            <a:ext cx="2087562" cy="287338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noProof="0" dirty="0" smtClean="0">
                <a:solidFill>
                  <a:srgbClr val="000000"/>
                </a:solidFill>
              </a:rPr>
              <a:t>Ландыш майский</a:t>
            </a: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708400" y="3457630"/>
            <a:ext cx="2087563" cy="287337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…………………….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742897" y="4148931"/>
            <a:ext cx="2087563" cy="287338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…………………….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742897" y="4743580"/>
            <a:ext cx="2087563" cy="287338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…………………….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742897" y="5446712"/>
            <a:ext cx="2087563" cy="287338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…………………….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6084888" y="3460414"/>
            <a:ext cx="2087562" cy="287337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Двудольные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6084888" y="4156869"/>
            <a:ext cx="2087562" cy="287338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Крестоцветные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084888" y="4758259"/>
            <a:ext cx="2087562" cy="287338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Редька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6084888" y="5446712"/>
            <a:ext cx="2087562" cy="287338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Редька дикая</a:t>
            </a:r>
          </a:p>
        </p:txBody>
      </p:sp>
    </p:spTree>
    <p:extLst>
      <p:ext uri="{BB962C8B-B14F-4D97-AF65-F5344CB8AC3E}">
        <p14:creationId xmlns:p14="http://schemas.microsoft.com/office/powerpoint/2010/main" val="1985704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Лабораторная работа                    «Определение растений»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241643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01416"/>
            <a:ext cx="4320480" cy="27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Ответы на тест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7334445"/>
              </p:ext>
            </p:extLst>
          </p:nvPr>
        </p:nvGraphicFramePr>
        <p:xfrm>
          <a:off x="1763688" y="908720"/>
          <a:ext cx="2232248" cy="496855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14590"/>
                <a:gridCol w="1417658"/>
              </a:tblGrid>
              <a:tr h="5580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Вариант -1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</a:t>
                      </a:r>
                      <a:endParaRPr lang="ru-RU" sz="2400" b="1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</a:t>
                      </a:r>
                      <a:endParaRPr lang="ru-RU" sz="2400" b="1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endParaRPr lang="ru-RU" sz="2400" b="1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endParaRPr lang="ru-RU" sz="2400" b="1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</a:t>
                      </a:r>
                      <a:endParaRPr lang="ru-RU" sz="2400" b="1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endParaRPr lang="ru-RU" sz="2400" b="1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2927736"/>
              </p:ext>
            </p:extLst>
          </p:nvPr>
        </p:nvGraphicFramePr>
        <p:xfrm>
          <a:off x="5364088" y="908716"/>
          <a:ext cx="2232248" cy="504056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14159"/>
                <a:gridCol w="1418089"/>
              </a:tblGrid>
              <a:tr h="5022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Вариант-2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83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</a:t>
                      </a:r>
                      <a:endParaRPr lang="ru-RU" sz="2400" b="1" dirty="0"/>
                    </a:p>
                  </a:txBody>
                  <a:tcPr/>
                </a:tc>
              </a:tr>
              <a:tr h="6483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endParaRPr lang="ru-RU" sz="2400" b="1" dirty="0"/>
                    </a:p>
                  </a:txBody>
                  <a:tcPr/>
                </a:tc>
              </a:tr>
              <a:tr h="6483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</a:t>
                      </a:r>
                      <a:endParaRPr lang="ru-RU" sz="2400" b="1" dirty="0"/>
                    </a:p>
                  </a:txBody>
                  <a:tcPr/>
                </a:tc>
              </a:tr>
              <a:tr h="6483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endParaRPr lang="ru-RU" sz="2400" b="1" dirty="0"/>
                    </a:p>
                  </a:txBody>
                  <a:tcPr/>
                </a:tc>
              </a:tr>
              <a:tr h="6483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</a:t>
                      </a:r>
                      <a:endParaRPr lang="ru-RU" sz="2400" b="1" dirty="0"/>
                    </a:p>
                  </a:txBody>
                  <a:tcPr/>
                </a:tc>
              </a:tr>
              <a:tr h="6483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endParaRPr lang="ru-RU" sz="2400" b="1" dirty="0"/>
                    </a:p>
                  </a:txBody>
                  <a:tcPr/>
                </a:tc>
              </a:tr>
              <a:tr h="6483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3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11200" lvl="0" indent="-711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/>
              <a:t>Задание 2.</a:t>
            </a:r>
            <a:br>
              <a:rPr lang="ru-RU" sz="2800" dirty="0" smtClean="0"/>
            </a:br>
            <a:r>
              <a:rPr lang="ru-RU" altLang="ru-RU" sz="2400" b="1" kern="0" dirty="0">
                <a:solidFill>
                  <a:srgbClr val="000000"/>
                </a:solidFill>
                <a:latin typeface="Verdana"/>
              </a:rPr>
              <a:t>Определите правильную последовательность систематических единиц:</a:t>
            </a:r>
            <a:br>
              <a:rPr lang="ru-RU" altLang="ru-RU" sz="2400" b="1" kern="0" dirty="0">
                <a:solidFill>
                  <a:srgbClr val="000000"/>
                </a:solidFill>
                <a:latin typeface="Verdana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1200" lvl="0" indent="-711200" fontAlgn="base">
              <a:lnSpc>
                <a:spcPct val="8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AutoNum type="arabicPeriod"/>
            </a:pPr>
            <a:endParaRPr lang="ru-RU" altLang="ru-RU" sz="1800" b="1" kern="0" dirty="0">
              <a:solidFill>
                <a:srgbClr val="000000"/>
              </a:solidFill>
              <a:latin typeface="Verdana"/>
            </a:endParaRPr>
          </a:p>
          <a:p>
            <a:pPr marL="711200" lvl="0" indent="-711200" fontAlgn="base">
              <a:lnSpc>
                <a:spcPct val="8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AutoNum type="arabicPeriod"/>
            </a:pPr>
            <a:r>
              <a:rPr lang="ru-RU" altLang="ru-RU" sz="2400" b="1" kern="0" dirty="0">
                <a:solidFill>
                  <a:srgbClr val="000000"/>
                </a:solidFill>
                <a:latin typeface="Verdana"/>
              </a:rPr>
              <a:t>Класс – род – вид – семейство</a:t>
            </a:r>
          </a:p>
          <a:p>
            <a:pPr marL="711200" lvl="0" indent="-711200" fontAlgn="base">
              <a:lnSpc>
                <a:spcPct val="8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AutoNum type="arabicPeriod"/>
            </a:pPr>
            <a:endParaRPr lang="ru-RU" altLang="ru-RU" sz="2400" b="1" kern="0" dirty="0">
              <a:solidFill>
                <a:srgbClr val="000000"/>
              </a:solidFill>
              <a:latin typeface="Verdana"/>
            </a:endParaRPr>
          </a:p>
          <a:p>
            <a:pPr marL="711200" lvl="0" indent="-711200" fontAlgn="base">
              <a:lnSpc>
                <a:spcPct val="8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AutoNum type="arabicPeriod"/>
            </a:pPr>
            <a:r>
              <a:rPr lang="ru-RU" altLang="ru-RU" sz="2400" b="1" kern="0" dirty="0">
                <a:solidFill>
                  <a:srgbClr val="000000"/>
                </a:solidFill>
                <a:latin typeface="Verdana"/>
              </a:rPr>
              <a:t>Класс – семейство – род – вид</a:t>
            </a:r>
          </a:p>
          <a:p>
            <a:pPr marL="711200" lvl="0" indent="-711200" fontAlgn="base">
              <a:lnSpc>
                <a:spcPct val="8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AutoNum type="arabicPeriod"/>
            </a:pPr>
            <a:endParaRPr lang="ru-RU" altLang="ru-RU" sz="2400" b="1" kern="0" dirty="0">
              <a:solidFill>
                <a:srgbClr val="000000"/>
              </a:solidFill>
              <a:latin typeface="Verdana"/>
            </a:endParaRPr>
          </a:p>
          <a:p>
            <a:pPr marL="711200" lvl="0" indent="-711200" fontAlgn="base">
              <a:lnSpc>
                <a:spcPct val="8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AutoNum type="arabicPeriod"/>
            </a:pPr>
            <a:r>
              <a:rPr lang="ru-RU" altLang="ru-RU" sz="2400" b="1" kern="0" dirty="0">
                <a:solidFill>
                  <a:srgbClr val="000000"/>
                </a:solidFill>
                <a:latin typeface="Verdana"/>
              </a:rPr>
              <a:t>Семейство – класс – род – вид</a:t>
            </a:r>
          </a:p>
          <a:p>
            <a:pPr marL="711200" lvl="0" indent="-711200" fontAlgn="base">
              <a:lnSpc>
                <a:spcPct val="8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AutoNum type="arabicPeriod"/>
            </a:pPr>
            <a:endParaRPr lang="ru-RU" altLang="ru-RU" sz="2400" b="1" kern="0" dirty="0">
              <a:solidFill>
                <a:srgbClr val="000000"/>
              </a:solidFill>
              <a:latin typeface="Verdana"/>
            </a:endParaRPr>
          </a:p>
          <a:p>
            <a:pPr marL="711200" lvl="0" indent="-711200" fontAlgn="base">
              <a:lnSpc>
                <a:spcPct val="8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AutoNum type="arabicPeriod"/>
            </a:pPr>
            <a:r>
              <a:rPr lang="ru-RU" altLang="ru-RU" sz="2400" b="1" kern="0" dirty="0">
                <a:solidFill>
                  <a:srgbClr val="000000"/>
                </a:solidFill>
                <a:latin typeface="Verdana"/>
              </a:rPr>
              <a:t>Род – семейство – класс - вид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5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Задание </a:t>
            </a:r>
            <a:r>
              <a:rPr lang="ru-RU" dirty="0" smtClean="0">
                <a:ea typeface="Calibri"/>
                <a:cs typeface="Times New Roman"/>
              </a:rPr>
              <a:t>3. 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687944"/>
              </p:ext>
            </p:extLst>
          </p:nvPr>
        </p:nvGraphicFramePr>
        <p:xfrm>
          <a:off x="428596" y="1214422"/>
          <a:ext cx="8318156" cy="3666399"/>
        </p:xfrm>
        <a:graphic>
          <a:graphicData uri="http://schemas.openxmlformats.org/drawingml/2006/table">
            <a:tbl>
              <a:tblPr firstRow="1" firstCol="1" bandRow="1"/>
              <a:tblGrid>
                <a:gridCol w="2079539"/>
                <a:gridCol w="2079539"/>
                <a:gridCol w="2079539"/>
                <a:gridCol w="2079539"/>
              </a:tblGrid>
              <a:tr h="68715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Название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класса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Типичные признаки растений этого класса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Кол-во семядолей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тип корневой системы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характер жилкования листа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Двудольные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две семядоли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стержневая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перистое, пальчатое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Однодольные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одна семядоля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мочковатая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дуговое, параллельное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3525" y="3317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83568" y="1268760"/>
            <a:ext cx="7993063" cy="4094042"/>
            <a:chOff x="539750" y="1344094"/>
            <a:chExt cx="7993063" cy="5220120"/>
          </a:xfrm>
        </p:grpSpPr>
        <p:grpSp>
          <p:nvGrpSpPr>
            <p:cNvPr id="4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527418"/>
              <a:chOff x="539552" y="-815361"/>
              <a:chExt cx="7992888" cy="565951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-815361"/>
                <a:ext cx="7992888" cy="588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411760" y="6093296"/>
              <a:ext cx="184731" cy="470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Узнай семейство.</a:t>
            </a:r>
            <a:endParaRPr lang="ru-RU" dirty="0"/>
          </a:p>
        </p:txBody>
      </p:sp>
      <p:pic>
        <p:nvPicPr>
          <p:cNvPr id="10" name="Объект 9" descr="Рисунок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5505"/>
            <a:ext cx="7848872" cy="3261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 descr="Рисунок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0485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8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Рисунок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8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Рисунок 4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518150" cy="5688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0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Рисунок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3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268</Words>
  <Application>Microsoft Office PowerPoint</Application>
  <PresentationFormat>Экран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Обобщающий урок  по теме  «Семейства растений  отдела Покрытосеменные» </vt:lpstr>
      <vt:lpstr> Задание 1. Определите название основных систематических групп. </vt:lpstr>
      <vt:lpstr>Задание 2. Определите правильную последовательность систематических единиц: </vt:lpstr>
      <vt:lpstr>Задание 3.  </vt:lpstr>
      <vt:lpstr>Узнай семейство.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.5 </vt:lpstr>
      <vt:lpstr>Угадай-ка</vt:lpstr>
      <vt:lpstr>Ответ: Рис</vt:lpstr>
      <vt:lpstr>Презентация PowerPoint</vt:lpstr>
      <vt:lpstr>Ответ: Картофель</vt:lpstr>
      <vt:lpstr>Презентация PowerPoint</vt:lpstr>
      <vt:lpstr>Ответ: Шиповник</vt:lpstr>
      <vt:lpstr>Лабораторная работа                    «Определение растений»</vt:lpstr>
      <vt:lpstr>Ответы на тест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Танчик</cp:lastModifiedBy>
  <cp:revision>15</cp:revision>
  <dcterms:created xsi:type="dcterms:W3CDTF">2014-03-01T13:42:30Z</dcterms:created>
  <dcterms:modified xsi:type="dcterms:W3CDTF">2014-05-18T11:01:17Z</dcterms:modified>
</cp:coreProperties>
</file>